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56" r:id="rId2"/>
    <p:sldId id="307" r:id="rId3"/>
    <p:sldId id="257" r:id="rId4"/>
    <p:sldId id="392" r:id="rId5"/>
    <p:sldId id="394" r:id="rId6"/>
    <p:sldId id="395" r:id="rId7"/>
    <p:sldId id="393" r:id="rId8"/>
    <p:sldId id="396" r:id="rId9"/>
    <p:sldId id="397" r:id="rId10"/>
    <p:sldId id="398" r:id="rId11"/>
    <p:sldId id="399" r:id="rId12"/>
    <p:sldId id="400" r:id="rId13"/>
    <p:sldId id="416" r:id="rId14"/>
    <p:sldId id="417" r:id="rId15"/>
    <p:sldId id="418" r:id="rId16"/>
    <p:sldId id="419" r:id="rId17"/>
    <p:sldId id="420" r:id="rId18"/>
    <p:sldId id="421" r:id="rId19"/>
    <p:sldId id="440" r:id="rId20"/>
    <p:sldId id="401" r:id="rId21"/>
    <p:sldId id="402" r:id="rId22"/>
    <p:sldId id="403" r:id="rId23"/>
    <p:sldId id="404" r:id="rId24"/>
    <p:sldId id="405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439" r:id="rId54"/>
    <p:sldId id="406" r:id="rId55"/>
    <p:sldId id="407" r:id="rId56"/>
    <p:sldId id="408" r:id="rId57"/>
    <p:sldId id="409" r:id="rId58"/>
    <p:sldId id="410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438" r:id="rId88"/>
    <p:sldId id="411" r:id="rId89"/>
    <p:sldId id="412" r:id="rId90"/>
    <p:sldId id="413" r:id="rId91"/>
    <p:sldId id="414" r:id="rId92"/>
    <p:sldId id="415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422" r:id="rId122"/>
    <p:sldId id="424" r:id="rId123"/>
    <p:sldId id="427" r:id="rId124"/>
    <p:sldId id="426" r:id="rId125"/>
    <p:sldId id="425" r:id="rId126"/>
    <p:sldId id="423" r:id="rId127"/>
    <p:sldId id="429" r:id="rId128"/>
    <p:sldId id="432" r:id="rId129"/>
    <p:sldId id="431" r:id="rId130"/>
    <p:sldId id="430" r:id="rId131"/>
    <p:sldId id="428" r:id="rId132"/>
    <p:sldId id="434" r:id="rId133"/>
    <p:sldId id="437" r:id="rId134"/>
    <p:sldId id="436" r:id="rId135"/>
    <p:sldId id="435" r:id="rId136"/>
    <p:sldId id="433" r:id="rId137"/>
    <p:sldId id="295" r:id="rId138"/>
    <p:sldId id="302" r:id="rId139"/>
    <p:sldId id="305" r:id="rId140"/>
    <p:sldId id="304" r:id="rId141"/>
    <p:sldId id="303" r:id="rId142"/>
    <p:sldId id="301" r:id="rId143"/>
    <p:sldId id="297" r:id="rId144"/>
    <p:sldId id="300" r:id="rId145"/>
    <p:sldId id="299" r:id="rId146"/>
    <p:sldId id="298" r:id="rId147"/>
    <p:sldId id="296" r:id="rId1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>
      <p:cViewPr varScale="1">
        <p:scale>
          <a:sx n="84" d="100"/>
          <a:sy n="84" d="100"/>
        </p:scale>
        <p:origin x="151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930B6-ADFC-469F-8E02-0436E1A284A0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A0173-0ED4-4F7F-B498-81FB68E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4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07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49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24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0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63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39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33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922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61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35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2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276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19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385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073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700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138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544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63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257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012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4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97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68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108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15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50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39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28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56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96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868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1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99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17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802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771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69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10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43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31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028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791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48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0118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3365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051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3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662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6259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80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3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5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4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1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0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15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9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9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68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5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67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9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02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52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8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55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61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3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4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48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66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89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7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69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3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3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30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71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8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9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4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7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17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96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62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59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59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81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93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39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0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87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8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39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66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00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249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01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03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5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6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491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477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88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9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307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59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01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12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575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703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520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13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127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689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5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61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453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71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52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133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628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895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617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862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550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94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72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547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12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53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941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8999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A0173-0ED4-4F7F-B498-81FB68E1545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5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26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02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3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504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76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11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68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68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59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85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6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ABBB5-7E2E-4922-ADED-1B8A88872D7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5C18-047F-472D-AA2D-DFC8D1F7A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94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slide" Target="slide3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37.xml"/><Relationship Id="rId5" Type="http://schemas.openxmlformats.org/officeDocument/2006/relationships/slide" Target="slide8.xml"/><Relationship Id="rId10" Type="http://schemas.openxmlformats.org/officeDocument/2006/relationships/slide" Target="slide121.xml"/><Relationship Id="rId4" Type="http://schemas.openxmlformats.org/officeDocument/2006/relationships/slide" Target="slide4.xml"/><Relationship Id="rId9" Type="http://schemas.openxmlformats.org/officeDocument/2006/relationships/slide" Target="slide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Device Model User Guide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43608" y="3861048"/>
            <a:ext cx="6656784" cy="1752600"/>
          </a:xfrm>
        </p:spPr>
        <p:txBody>
          <a:bodyPr/>
          <a:lstStyle/>
          <a:p>
            <a:r>
              <a:rPr lang="en-US" altLang="zh-TW" dirty="0" smtClean="0"/>
              <a:t>Chia-Jen Liang, </a:t>
            </a:r>
            <a:r>
              <a:rPr lang="en-US" altLang="zh-TW" dirty="0" smtClean="0">
                <a:latin typeface="+mj-lt"/>
              </a:rPr>
              <a:t>Edward </a:t>
            </a:r>
            <a:r>
              <a:rPr lang="en-US" altLang="zh-TW" dirty="0" err="1" smtClean="0">
                <a:latin typeface="+mj-lt"/>
              </a:rPr>
              <a:t>Yeuan</a:t>
            </a:r>
            <a:endParaRPr lang="zh-TW" altLang="en-US" dirty="0">
              <a:latin typeface="+mj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97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dirty="0" smtClean="0"/>
              <a:t>Use PEX rule file:</a:t>
            </a:r>
          </a:p>
          <a:p>
            <a:pPr marL="0" indent="0">
              <a:buNone/>
            </a:pPr>
            <a:r>
              <a:rPr lang="en-US" altLang="zh-TW" b="1" dirty="0" smtClean="0"/>
              <a:t> /home/PDKs/OA65/</a:t>
            </a:r>
            <a:r>
              <a:rPr lang="en-US" altLang="zh-TW" b="1" dirty="0" err="1" smtClean="0"/>
              <a:t>Calibre</a:t>
            </a:r>
            <a:r>
              <a:rPr lang="en-US" altLang="zh-TW" b="1" dirty="0" smtClean="0"/>
              <a:t>/</a:t>
            </a:r>
            <a:r>
              <a:rPr lang="en-US" altLang="zh-TW" b="1" dirty="0" err="1" smtClean="0"/>
              <a:t>rcx</a:t>
            </a:r>
            <a:r>
              <a:rPr lang="en-US" altLang="zh-TW" b="1" dirty="0" smtClean="0"/>
              <a:t>/</a:t>
            </a:r>
            <a:r>
              <a:rPr lang="en-US" altLang="zh-TW" b="1" dirty="0" err="1" smtClean="0"/>
              <a:t>rfvlsi_debug.rcx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506" y="2798179"/>
            <a:ext cx="3620988" cy="38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</a:t>
            </a:r>
            <a:r>
              <a:rPr lang="en-US" dirty="0" smtClean="0"/>
              <a:t>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587" y="2125266"/>
            <a:ext cx="415482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5040" y="2125266"/>
            <a:ext cx="41939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5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(60n/5u/10) </a:t>
            </a:r>
            <a:r>
              <a:rPr lang="en-US" dirty="0" err="1"/>
              <a:t>Rg</a:t>
            </a:r>
            <a:r>
              <a:rPr lang="en-US" dirty="0"/>
              <a:t>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5574" y="2125266"/>
            <a:ext cx="413285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64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4908" y="2125266"/>
            <a:ext cx="407418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968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1938" y="2125266"/>
            <a:ext cx="410012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1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024" y="2125266"/>
            <a:ext cx="418595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(60n/5u/10</a:t>
            </a:r>
            <a:r>
              <a:rPr lang="en-US" dirty="0" smtClean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29.25 mA</a:t>
            </a:r>
          </a:p>
          <a:p>
            <a:r>
              <a:rPr lang="en-US" dirty="0" smtClean="0"/>
              <a:t>C + CC with model : Id = 29.25 mA</a:t>
            </a:r>
          </a:p>
          <a:p>
            <a:r>
              <a:rPr lang="en-US" dirty="0" smtClean="0"/>
              <a:t>model : Id = 29.25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523" y="2125266"/>
            <a:ext cx="419095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3483" y="2125266"/>
            <a:ext cx="413703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18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0158" y="2125266"/>
            <a:ext cx="410368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xtract C+CC with modeled parasitic resistances for better simulation performance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18" y="2780928"/>
            <a:ext cx="3624564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0657" y="2125266"/>
            <a:ext cx="412268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529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196" y="2125266"/>
            <a:ext cx="414160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17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024" y="2125266"/>
            <a:ext cx="418595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9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60n/2u/20)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 24.02 mA</a:t>
            </a:r>
          </a:p>
          <a:p>
            <a:r>
              <a:rPr lang="en-US" dirty="0" smtClean="0"/>
              <a:t>C + CC with model : Id =  24.12mA</a:t>
            </a:r>
          </a:p>
          <a:p>
            <a:r>
              <a:rPr lang="en-US" dirty="0" smtClean="0"/>
              <a:t>model : Id =  24.12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60n/5u/50)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587" y="2125266"/>
            <a:ext cx="415482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60n/5u/50)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0526" y="2125266"/>
            <a:ext cx="422294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(60n/5u/50)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5574" y="2125266"/>
            <a:ext cx="413285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1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(60n/5u/50) </a:t>
            </a:r>
            <a:r>
              <a:rPr lang="en-US" dirty="0" err="1"/>
              <a:t>Rg</a:t>
            </a:r>
            <a:r>
              <a:rPr lang="en-US" dirty="0"/>
              <a:t>*2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1938" y="2125266"/>
            <a:ext cx="410012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(60n/5u/50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8481" y="2125266"/>
            <a:ext cx="410703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98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60n/5u/50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7903" y="2125266"/>
            <a:ext cx="412819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083352" cy="4525963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Cellmap</a:t>
            </a:r>
            <a:r>
              <a:rPr lang="en-US" dirty="0" smtClean="0"/>
              <a:t> file:</a:t>
            </a:r>
          </a:p>
          <a:p>
            <a:pPr marL="0" indent="0">
              <a:buNone/>
            </a:pPr>
            <a:r>
              <a:rPr lang="en-US" altLang="zh-TW" sz="2800" b="1" dirty="0"/>
              <a:t>/</a:t>
            </a:r>
            <a:r>
              <a:rPr lang="en-US" altLang="zh-TW" sz="2800" b="1" dirty="0" smtClean="0"/>
              <a:t>home/PDKs/OA65/</a:t>
            </a:r>
            <a:r>
              <a:rPr lang="en-US" altLang="zh-TW" sz="2800" b="1" dirty="0" err="1" smtClean="0"/>
              <a:t>Calibre</a:t>
            </a:r>
            <a:r>
              <a:rPr lang="en-US" altLang="zh-TW" sz="2800" b="1" dirty="0" smtClean="0"/>
              <a:t>/</a:t>
            </a:r>
            <a:r>
              <a:rPr lang="en-US" altLang="zh-TW" sz="2800" b="1" dirty="0" err="1" smtClean="0"/>
              <a:t>rcx</a:t>
            </a:r>
            <a:r>
              <a:rPr lang="en-US" altLang="zh-TW" sz="2800" b="1" dirty="0" smtClean="0"/>
              <a:t>/</a:t>
            </a:r>
            <a:r>
              <a:rPr lang="en-US" altLang="zh-TW" sz="2800" b="1" dirty="0" err="1" smtClean="0"/>
              <a:t>calview_debug.cellmap</a:t>
            </a:r>
            <a:endParaRPr lang="en-US" altLang="zh-TW" sz="2800" b="1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42" y="2924944"/>
            <a:ext cx="3150715" cy="36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MOS_BSGGDB_Gilbert @ (</a:t>
            </a:r>
            <a:r>
              <a:rPr lang="en-US" dirty="0" smtClean="0"/>
              <a:t>60n/5u/50)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92.08 mA</a:t>
            </a:r>
          </a:p>
          <a:p>
            <a:r>
              <a:rPr lang="en-US" dirty="0" smtClean="0"/>
              <a:t>C + CC with model : Id = 91.66 mA</a:t>
            </a:r>
          </a:p>
          <a:p>
            <a:r>
              <a:rPr lang="en-US" dirty="0" smtClean="0"/>
              <a:t>model : Id = 91.66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Comparison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THz_NMOS_CS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Analog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MOS_BGDSGB_CG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MOS_SGDGS_CS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MOS_BSGGDB_Gilbert</a:t>
            </a:r>
          </a:p>
          <a:p>
            <a:r>
              <a:rPr lang="en-US" altLang="zh-TW" dirty="0" smtClean="0"/>
              <a:t>Power MOS</a:t>
            </a:r>
          </a:p>
          <a:p>
            <a:pPr lvl="1"/>
            <a:r>
              <a:rPr lang="en-US" altLang="zh-TW" dirty="0" smtClean="0"/>
              <a:t>PowerM_CSAr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2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S11(wr1.5u_nr100)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1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S12(wr1.5u_nr100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5273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S21(wr1.5u_nr100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48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S22(wr1.5u_nr100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4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(wr1.5u_nr100)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R+C+CC :</a:t>
            </a:r>
            <a:r>
              <a:rPr lang="zh-TW" altLang="en-US" dirty="0" smtClean="0"/>
              <a:t> </a:t>
            </a:r>
            <a:r>
              <a:rPr lang="en-US" altLang="zh-TW" dirty="0"/>
              <a:t>Id = 83.7mA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C+CC+MODEL :</a:t>
            </a:r>
            <a:r>
              <a:rPr lang="zh-TW" altLang="en-US" dirty="0" smtClean="0"/>
              <a:t> </a:t>
            </a:r>
            <a:r>
              <a:rPr lang="en-US" altLang="zh-TW" dirty="0"/>
              <a:t>Id = 87.6mA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MODEL :</a:t>
            </a:r>
            <a:r>
              <a:rPr lang="zh-TW" altLang="en-US" dirty="0" smtClean="0"/>
              <a:t> </a:t>
            </a:r>
            <a:r>
              <a:rPr lang="en-US" altLang="zh-TW" dirty="0"/>
              <a:t>Id = 87.6mA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299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S11(wr1u_nr10)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4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S12(wr1u_nr10)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5273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S21(wr1u_nr10)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5273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3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Model Comparison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THz MOS</a:t>
            </a:r>
          </a:p>
          <a:p>
            <a:pPr lvl="1"/>
            <a:r>
              <a:rPr lang="en-US" altLang="zh-TW" dirty="0" smtClean="0"/>
              <a:t>THz_NMOS_CS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Analog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MOS_BGDSGB_CG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MOS_SGDGS_CS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MOS_BSGGDB_Gilbert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PowerM_CSAr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2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S22(wr1u_nr10)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6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(wr1u_nr10)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R+C+CC :</a:t>
            </a:r>
            <a:r>
              <a:rPr lang="zh-TW" altLang="en-US" dirty="0" smtClean="0"/>
              <a:t> </a:t>
            </a:r>
            <a:r>
              <a:rPr lang="en-US" altLang="zh-TW" dirty="0"/>
              <a:t>Id = 15.61mA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C+CC+MODEL :</a:t>
            </a:r>
            <a:r>
              <a:rPr lang="zh-TW" altLang="en-US" dirty="0" smtClean="0"/>
              <a:t> </a:t>
            </a:r>
            <a:r>
              <a:rPr lang="en-US" altLang="zh-TW" dirty="0"/>
              <a:t>Id = 15.25mA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MODEL :</a:t>
            </a:r>
            <a:r>
              <a:rPr lang="zh-TW" altLang="en-US" dirty="0" smtClean="0"/>
              <a:t> </a:t>
            </a:r>
            <a:r>
              <a:rPr lang="en-US" altLang="zh-TW" dirty="0"/>
              <a:t>Id = 15.25mA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71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S11(wr1.5u_nr50/M4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5273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6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S12(wr1.5u_nr50/M4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7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S21(wr1.5u_nr50/m4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69218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3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S22(wr1.5u_nr50/M4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5273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1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(wr1.5u_nr50/M4)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R+C+CC : Id </a:t>
            </a:r>
            <a:r>
              <a:rPr lang="en-US" altLang="zh-TW" dirty="0"/>
              <a:t>=</a:t>
            </a:r>
            <a:r>
              <a:rPr lang="en-US" altLang="zh-TW" dirty="0" smtClean="0"/>
              <a:t> </a:t>
            </a:r>
            <a:r>
              <a:rPr lang="en-US" altLang="zh-TW" dirty="0"/>
              <a:t>180.4mA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C+CC+MODEL :</a:t>
            </a:r>
            <a:r>
              <a:rPr lang="zh-TW" altLang="en-US" dirty="0" smtClean="0"/>
              <a:t> </a:t>
            </a:r>
            <a:r>
              <a:rPr lang="en-US" altLang="zh-TW" dirty="0"/>
              <a:t>Id = 175.6mA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MODEL :</a:t>
            </a:r>
            <a:r>
              <a:rPr lang="zh-TW" altLang="en-US" dirty="0" smtClean="0"/>
              <a:t> </a:t>
            </a:r>
            <a:r>
              <a:rPr lang="en-US" altLang="zh-TW" dirty="0"/>
              <a:t>Id = 175.6mA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364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Comparison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THz_NMOS_CS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Analog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MOS_BGDSGB_CG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MOS_SGDGS_CS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MOS_BSGGDB_Gilbert</a:t>
            </a:r>
          </a:p>
          <a:p>
            <a:r>
              <a:rPr lang="en-US" altLang="zh-TW" dirty="0" smtClean="0"/>
              <a:t>Power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PowerM_CSAr</a:t>
            </a:r>
          </a:p>
          <a:p>
            <a:pPr lvl="1"/>
            <a:r>
              <a:rPr lang="en-US" altLang="zh-TW" dirty="0" smtClean="0"/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95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S11(wr3.2u_wrby1.52u_nr100)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13234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S12(</a:t>
            </a:r>
            <a:r>
              <a:rPr lang="en-US" altLang="zh-TW" dirty="0"/>
              <a:t>wr3.2u_wrby1.52u_nr100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S11 </a:t>
            </a:r>
            <a:r>
              <a:rPr lang="en-US" altLang="zh-TW" dirty="0" smtClean="0"/>
              <a:t>(wr400n_nr12)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S21(</a:t>
            </a:r>
            <a:r>
              <a:rPr lang="en-US" altLang="zh-TW" dirty="0"/>
              <a:t>wr3.2u_wrby1.52u_nr100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61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S22(</a:t>
            </a:r>
            <a:r>
              <a:rPr lang="en-US" altLang="zh-TW" dirty="0"/>
              <a:t>wr3.2u_wrby1.52u_nr100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en-US" altLang="zh-TW" dirty="0" smtClean="0"/>
              <a:t>wr3.2u_wrby1.52u_nr100)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R+C+CC:</a:t>
            </a:r>
            <a:r>
              <a:rPr lang="zh-TW" altLang="en-US" dirty="0" smtClean="0"/>
              <a:t> </a:t>
            </a:r>
            <a:r>
              <a:rPr lang="en-US" altLang="zh-TW" dirty="0" smtClean="0"/>
              <a:t>Id = 50.52mA</a:t>
            </a:r>
          </a:p>
          <a:p>
            <a:pPr marL="0" indent="0">
              <a:buNone/>
            </a:pPr>
            <a:r>
              <a:rPr lang="en-US" altLang="zh-TW" dirty="0" smtClean="0"/>
              <a:t>C+CC+MODEL:</a:t>
            </a:r>
            <a:r>
              <a:rPr lang="zh-TW" altLang="en-US" dirty="0" smtClean="0"/>
              <a:t> </a:t>
            </a:r>
            <a:r>
              <a:rPr lang="en-US" altLang="zh-TW" dirty="0"/>
              <a:t>Id = 60.3mA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324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S11(wr3.2u_wrby1.52u_nr32/M4)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85242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2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S12(wr3.2u_wrby1.52u_nr32</a:t>
            </a:r>
            <a:r>
              <a:rPr lang="en-US" altLang="zh-TW" dirty="0"/>
              <a:t>/M4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S21(wr3.2u_wrby1.52u_nr32</a:t>
            </a:r>
            <a:r>
              <a:rPr lang="en-US" altLang="zh-TW" dirty="0"/>
              <a:t>/M4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7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S22(wr3.2u_wrby1.52u_nr32</a:t>
            </a:r>
            <a:r>
              <a:rPr lang="en-US" altLang="zh-TW" dirty="0"/>
              <a:t>/M4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412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5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en-US" altLang="zh-TW" dirty="0" smtClean="0"/>
              <a:t>wr3.2u_wrby1.52u_nr32/M4)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R+C+CC:</a:t>
            </a:r>
            <a:r>
              <a:rPr lang="zh-TW" altLang="en-US" dirty="0" smtClean="0"/>
              <a:t> </a:t>
            </a:r>
            <a:r>
              <a:rPr lang="en-US" altLang="zh-TW" dirty="0"/>
              <a:t>Id = 32.08mA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C+CC+MODEL:</a:t>
            </a:r>
            <a:r>
              <a:rPr lang="zh-TW" altLang="en-US" dirty="0" smtClean="0"/>
              <a:t> </a:t>
            </a:r>
            <a:r>
              <a:rPr lang="en-US" altLang="zh-TW" dirty="0"/>
              <a:t>Id = 39.59mA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308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S12 (wr400n_nr12)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5412499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9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S21 (wr400n_nr12)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65826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8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S22 (wr400n_nr12)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6250520" cy="53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3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fmax</a:t>
            </a:r>
            <a:r>
              <a:rPr lang="en-US" altLang="zh-TW" dirty="0" smtClean="0"/>
              <a:t> </a:t>
            </a:r>
            <a:r>
              <a:rPr lang="en-US" altLang="zh-TW" dirty="0"/>
              <a:t>wr400n_nr12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85850"/>
            <a:ext cx="60579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Model Comparison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THz_NMOS_CS</a:t>
            </a:r>
          </a:p>
          <a:p>
            <a:r>
              <a:rPr lang="en-US" altLang="zh-TW" dirty="0" smtClean="0"/>
              <a:t>Analog MOS</a:t>
            </a:r>
          </a:p>
          <a:p>
            <a:pPr lvl="1"/>
            <a:r>
              <a:rPr lang="en-US" altLang="zh-TW" dirty="0" smtClean="0"/>
              <a:t>MOS_BGDSGB_CG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MOS_SGDGS_CS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MOS_BSGGDB_Gilbert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PowerM_CSAr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92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smtClean="0">
                <a:hlinkClick r:id="rId3" action="ppaction://hlinksldjump"/>
              </a:rPr>
              <a:t>Device Types</a:t>
            </a:r>
            <a:endParaRPr lang="en-US" altLang="zh-TW" sz="1800" dirty="0" smtClean="0"/>
          </a:p>
          <a:p>
            <a:r>
              <a:rPr lang="en-US" altLang="zh-TW" sz="1800" dirty="0" smtClean="0"/>
              <a:t>Model Setup</a:t>
            </a:r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</a:t>
            </a:r>
            <a:r>
              <a:rPr lang="en-US" altLang="zh-TW" sz="1800" dirty="0" smtClean="0">
                <a:hlinkClick r:id="rId4" action="ppaction://hlinksldjump"/>
              </a:rPr>
              <a:t>Pre-simulation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</a:t>
            </a:r>
            <a:r>
              <a:rPr lang="en-US" altLang="zh-TW" sz="1800" dirty="0" smtClean="0">
                <a:hlinkClick r:id="rId5" action="ppaction://hlinksldjump"/>
              </a:rPr>
              <a:t>Post-simulation</a:t>
            </a:r>
            <a:r>
              <a:rPr lang="en-US" altLang="zh-TW" sz="1800" dirty="0" smtClean="0"/>
              <a:t>       </a:t>
            </a:r>
          </a:p>
          <a:p>
            <a:r>
              <a:rPr lang="en-US" altLang="zh-TW" sz="1800" dirty="0" smtClean="0"/>
              <a:t>Model Comparison Results</a:t>
            </a:r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6" action="ppaction://hlinksldjump"/>
              </a:rPr>
              <a:t>THz_NMOS_CS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7" action="ppaction://hlinksldjump"/>
              </a:rPr>
              <a:t>MOS_BGDSGB_CG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8" action="ppaction://hlinksldjump"/>
              </a:rPr>
              <a:t>MOS_SGDGS_CS 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9" action="ppaction://hlinksldjump"/>
              </a:rPr>
              <a:t>MOS_BSGGDB_Gilbert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10" action="ppaction://hlinksldjump"/>
              </a:rPr>
              <a:t>PowerM_CSAr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    </a:t>
            </a:r>
            <a:r>
              <a:rPr lang="en-US" altLang="zh-TW" sz="1800" dirty="0" smtClean="0">
                <a:hlinkClick r:id="rId11" action="ppaction://hlinksldjump"/>
              </a:rPr>
              <a:t>PowerM_CCAr_longL</a:t>
            </a:r>
            <a:endParaRPr lang="en-US" altLang="zh-TW" sz="1800" dirty="0"/>
          </a:p>
          <a:p>
            <a:pPr marL="0" indent="0">
              <a:buNone/>
            </a:pPr>
            <a:r>
              <a:rPr lang="en-US" sz="1800" dirty="0" smtClean="0"/>
              <a:t>          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36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</a:t>
            </a:r>
            <a:r>
              <a:rPr lang="en-US" dirty="0" smtClean="0"/>
              <a:t>60n/1u/20)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737" y="2125267"/>
            <a:ext cx="4200525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</a:t>
            </a:r>
            <a:r>
              <a:rPr lang="en-US" dirty="0" smtClean="0"/>
              <a:t>60n/1u/20)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446" y="2125266"/>
            <a:ext cx="4279106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</a:t>
            </a:r>
            <a:r>
              <a:rPr lang="en-US" dirty="0" smtClean="0"/>
              <a:t>60n/1u/20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730" y="2125266"/>
            <a:ext cx="4300538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</a:t>
            </a:r>
            <a:r>
              <a:rPr lang="en-US" dirty="0" smtClean="0"/>
              <a:t>60n/1u/20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446" y="2125266"/>
            <a:ext cx="4279106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</a:t>
            </a:r>
            <a:r>
              <a:rPr lang="en-US" dirty="0" smtClean="0"/>
              <a:t>60n/1u/20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 12.38 mA</a:t>
            </a:r>
          </a:p>
          <a:p>
            <a:r>
              <a:rPr lang="en-US" dirty="0" smtClean="0"/>
              <a:t>C + CC with model : Id = 12.11 mA</a:t>
            </a:r>
          </a:p>
          <a:p>
            <a:r>
              <a:rPr lang="en-US" dirty="0" smtClean="0"/>
              <a:t>model : Id = 12.11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MOS_BGDSGB_CG @ (60n/1u/50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0023" y="2125266"/>
            <a:ext cx="420395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(60n/1u/50</a:t>
            </a:r>
            <a:r>
              <a:rPr lang="en-US" dirty="0" smtClean="0"/>
              <a:t>) 2Rg*2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568" y="2125266"/>
            <a:ext cx="416886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(60n/1u/50) 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6406" y="2125266"/>
            <a:ext cx="417118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</a:t>
            </a:r>
            <a:r>
              <a:rPr lang="en-US" dirty="0" smtClean="0"/>
              <a:t>60n/1u/50)</a:t>
            </a:r>
            <a:r>
              <a:rPr lang="zh-TW" altLang="en-US" dirty="0" smtClean="0"/>
              <a:t> </a:t>
            </a:r>
            <a:r>
              <a:rPr lang="en-US" dirty="0" smtClean="0"/>
              <a:t>2Rg*2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553" y="2125266"/>
            <a:ext cx="420089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(60n/1u/50)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4032" y="2125266"/>
            <a:ext cx="419593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Device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THz MOS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THz_NMOS_CS</a:t>
            </a:r>
          </a:p>
          <a:p>
            <a:r>
              <a:rPr lang="en-US" altLang="zh-TW" dirty="0" smtClean="0"/>
              <a:t>Analog MOS</a:t>
            </a:r>
          </a:p>
          <a:p>
            <a:pPr marL="0" indent="0">
              <a:buNone/>
            </a:pPr>
            <a:r>
              <a:rPr lang="en-US" altLang="zh-TW" dirty="0"/>
              <a:t>       </a:t>
            </a:r>
            <a:r>
              <a:rPr lang="en-US" altLang="zh-TW" dirty="0" smtClean="0"/>
              <a:t> MOS_BGDSGB_CG</a:t>
            </a:r>
          </a:p>
          <a:p>
            <a:pPr marL="0" indent="0">
              <a:buNone/>
            </a:pPr>
            <a:r>
              <a:rPr lang="en-US" altLang="zh-TW" dirty="0" smtClean="0"/>
              <a:t>        MOS_SGDGS_CS</a:t>
            </a:r>
          </a:p>
          <a:p>
            <a:pPr marL="0" indent="0">
              <a:buNone/>
            </a:pPr>
            <a:r>
              <a:rPr lang="en-US" altLang="zh-TW" dirty="0" smtClean="0"/>
              <a:t>        MOS_BSGGDB_Gilbert</a:t>
            </a:r>
          </a:p>
          <a:p>
            <a:r>
              <a:rPr lang="en-US" altLang="zh-TW" dirty="0" smtClean="0"/>
              <a:t>Power MOS</a:t>
            </a:r>
          </a:p>
          <a:p>
            <a:pPr marL="0" indent="0">
              <a:buNone/>
            </a:pPr>
            <a:r>
              <a:rPr lang="en-US" altLang="zh-TW" dirty="0" smtClean="0"/>
              <a:t>        PowerM_CSAr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   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37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(60n/1u/50)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1536" y="2125266"/>
            <a:ext cx="418092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(60n/1u/50) 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29.18 mA</a:t>
            </a:r>
          </a:p>
          <a:p>
            <a:r>
              <a:rPr lang="en-US" dirty="0" smtClean="0"/>
              <a:t>C + CC with model : Id = 28.32 mA</a:t>
            </a:r>
          </a:p>
          <a:p>
            <a:r>
              <a:rPr lang="en-US" dirty="0" smtClean="0"/>
              <a:t>model : Id = 28.32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8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(60n/2u/10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8540" y="2125266"/>
            <a:ext cx="41669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(60n/2u/10</a:t>
            </a:r>
            <a:r>
              <a:rPr lang="en-US" dirty="0" smtClean="0"/>
              <a:t>) 2Rg*2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550" y="2125266"/>
            <a:ext cx="418289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3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(60n/2u/10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271" y="2125266"/>
            <a:ext cx="413145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(60n/2u/10</a:t>
            </a:r>
            <a:r>
              <a:rPr lang="en-US" dirty="0" smtClean="0"/>
              <a:t>) 2Rg*2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574" y="2125266"/>
            <a:ext cx="408285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3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(60n/2u/10)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473" y="2125266"/>
            <a:ext cx="411905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1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(60n/2u/10)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3483" y="2125266"/>
            <a:ext cx="413703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4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(60n/2u/10)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12.35 mA</a:t>
            </a:r>
          </a:p>
          <a:p>
            <a:r>
              <a:rPr lang="en-US" dirty="0" smtClean="0"/>
              <a:t>C + CC with model : Id = 12.09 mA</a:t>
            </a:r>
          </a:p>
          <a:p>
            <a:r>
              <a:rPr lang="en-US" dirty="0" smtClean="0"/>
              <a:t>model : Id = 12.09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</a:t>
            </a:r>
            <a:r>
              <a:rPr lang="en-US" dirty="0" smtClean="0"/>
              <a:t>) </a:t>
            </a:r>
            <a:r>
              <a:rPr lang="en-US" dirty="0"/>
              <a:t>2Rg*3.2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866" y="2125266"/>
            <a:ext cx="414026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Pre-simulation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library </a:t>
            </a:r>
            <a:r>
              <a:rPr lang="en-US" dirty="0"/>
              <a:t>path: </a:t>
            </a:r>
            <a:r>
              <a:rPr lang="en-US" altLang="zh-TW" b="1" dirty="0" smtClean="0"/>
              <a:t>/</a:t>
            </a:r>
            <a:r>
              <a:rPr lang="en-US" altLang="zh-TW" b="1" dirty="0"/>
              <a:t>home/</a:t>
            </a:r>
            <a:r>
              <a:rPr lang="en-US" altLang="zh-TW" b="1" dirty="0" err="1"/>
              <a:t>liangkyle</a:t>
            </a:r>
            <a:r>
              <a:rPr lang="en-US" altLang="zh-TW" b="1" dirty="0"/>
              <a:t>/OA65/</a:t>
            </a:r>
            <a:r>
              <a:rPr lang="en-US" altLang="zh-TW" b="1" dirty="0" err="1"/>
              <a:t>MOS_model</a:t>
            </a:r>
            <a:r>
              <a:rPr lang="en-US" b="1" dirty="0" smtClean="0"/>
              <a:t> 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936875"/>
            <a:ext cx="4743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</a:t>
            </a:r>
            <a:r>
              <a:rPr lang="en-US" dirty="0" smtClean="0"/>
              <a:t>) 2Rg*2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059" y="2125266"/>
            <a:ext cx="417588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69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580" y="2125266"/>
            <a:ext cx="409483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5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</a:t>
            </a:r>
            <a:r>
              <a:rPr lang="en-US" dirty="0" smtClean="0"/>
              <a:t>) 2Rg*2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477" y="2125266"/>
            <a:ext cx="418504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1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7585" y="2125266"/>
            <a:ext cx="410882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1536" y="2125266"/>
            <a:ext cx="418092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61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(60n/1.5u/20)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18.58 mA</a:t>
            </a:r>
          </a:p>
          <a:p>
            <a:r>
              <a:rPr lang="en-US" dirty="0" smtClean="0"/>
              <a:t>C + CC with model : Id = 18.1 mA</a:t>
            </a:r>
          </a:p>
          <a:p>
            <a:r>
              <a:rPr lang="en-US" dirty="0" smtClean="0"/>
              <a:t>model : Id = 18.1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(60n/2u/50</a:t>
            </a:r>
            <a:r>
              <a:rPr lang="en-US" dirty="0" smtClean="0"/>
              <a:t>) 2Rg*3.2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496" y="2125266"/>
            <a:ext cx="418700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56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(60n/2u/50</a:t>
            </a:r>
            <a:r>
              <a:rPr lang="en-US" dirty="0" smtClean="0"/>
              <a:t>) 2Rg*2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559" y="2125266"/>
            <a:ext cx="418488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(60n/2u/50</a:t>
            </a:r>
            <a:r>
              <a:rPr lang="en-US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722" y="2125266"/>
            <a:ext cx="408455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57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MOS_BGDSGB_CG @ (60n/2u/50</a:t>
            </a:r>
            <a:r>
              <a:rPr lang="en-US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2Rg*2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440" y="2125266"/>
            <a:ext cx="417311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custom symbol for simulation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56" y="2284412"/>
            <a:ext cx="565308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(60n/2u/50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4653" y="2125266"/>
            <a:ext cx="413469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50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(60n/2u/50)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1536" y="2125266"/>
            <a:ext cx="418092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MOS_BGDSGB_CG @ (60n/2u/50)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59.97 mA</a:t>
            </a:r>
          </a:p>
          <a:p>
            <a:r>
              <a:rPr lang="en-US" dirty="0" smtClean="0"/>
              <a:t>C + CC with model : Id = 57.58 mA</a:t>
            </a:r>
          </a:p>
          <a:p>
            <a:r>
              <a:rPr lang="en-US" dirty="0" smtClean="0"/>
              <a:t>model : Id = 57.58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1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Comparison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THz_NMOS_CS</a:t>
            </a:r>
          </a:p>
          <a:p>
            <a:r>
              <a:rPr lang="en-US" altLang="zh-TW" dirty="0" smtClean="0"/>
              <a:t>Analog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MOS_BGDSGB_CG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MOS_SGDGS_CS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MOS_BSGGDB_Gilbert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PowerM_CSAr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802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MOS_SGDGS_CS @ (60n/1u/20)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4593" y="2125266"/>
            <a:ext cx="4214813" cy="3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MOS_SGDGS_CS @ (60n/1u/20)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8874" y="2125267"/>
            <a:ext cx="4286250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MOS_SGDGS_CS @ (60n/1u/20)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9589" y="2125266"/>
            <a:ext cx="4264819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8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MOS_SGDGS_CS @ (60n/1u/20)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302" y="2125266"/>
            <a:ext cx="4293394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26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MOS_SGDGS_CS @ (60n/1u/20)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 12.63 mA</a:t>
            </a:r>
          </a:p>
          <a:p>
            <a:r>
              <a:rPr lang="en-US" dirty="0" smtClean="0"/>
              <a:t>C + CC with model : Id = 12.31 mA</a:t>
            </a:r>
          </a:p>
          <a:p>
            <a:r>
              <a:rPr lang="en-US" dirty="0" smtClean="0"/>
              <a:t>model : Id = 12.31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6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 </a:t>
            </a:r>
            <a:r>
              <a:rPr lang="en-US" dirty="0" smtClean="0"/>
              <a:t>2Rg*3.2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035" y="2125266"/>
            <a:ext cx="418792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</a:t>
            </a:r>
            <a:r>
              <a:rPr lang="en-US" dirty="0" err="1" smtClean="0"/>
              <a:t>PEX_Parasitics</a:t>
            </a:r>
            <a:r>
              <a:rPr lang="en-US" dirty="0" smtClean="0"/>
              <a:t> </a:t>
            </a:r>
            <a:r>
              <a:rPr lang="en-US" dirty="0" smtClean="0"/>
              <a:t>are used to estimate the effect of increasing or decreasing </a:t>
            </a:r>
            <a:r>
              <a:rPr lang="en-US" dirty="0" err="1" smtClean="0"/>
              <a:t>parasitics</a:t>
            </a:r>
            <a:r>
              <a:rPr lang="en-US" dirty="0" smtClean="0"/>
              <a:t> in pre-simulation (</a:t>
            </a:r>
            <a:r>
              <a:rPr lang="en-US" dirty="0" smtClean="0"/>
              <a:t>default is </a:t>
            </a:r>
            <a:r>
              <a:rPr lang="en-US" dirty="0" smtClean="0"/>
              <a:t>1</a:t>
            </a:r>
            <a:r>
              <a:rPr lang="en-US" dirty="0" smtClean="0"/>
              <a:t>), they will all be neglected </a:t>
            </a:r>
            <a:r>
              <a:rPr lang="en-US" dirty="0" smtClean="0"/>
              <a:t>in post-simulation</a:t>
            </a:r>
            <a:endParaRPr lang="en-US" dirty="0" smtClean="0"/>
          </a:p>
          <a:p>
            <a:r>
              <a:rPr lang="en-US" dirty="0" smtClean="0"/>
              <a:t>E</a:t>
            </a:r>
            <a:r>
              <a:rPr lang="en-US" dirty="0" smtClean="0"/>
              <a:t>xample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smtClean="0"/>
              <a:t>20% increase in </a:t>
            </a:r>
            <a:r>
              <a:rPr lang="en-US" dirty="0" err="1" smtClean="0"/>
              <a:t>Cgs</a:t>
            </a:r>
            <a:r>
              <a:rPr lang="en-US" dirty="0" smtClean="0"/>
              <a:t>, PEX_CGS = 1.2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39" y="4293096"/>
            <a:ext cx="1811122" cy="2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 </a:t>
            </a:r>
            <a:r>
              <a:rPr lang="en-US" dirty="0" smtClean="0"/>
              <a:t>2Rg*2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059" y="2125266"/>
            <a:ext cx="417588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</a:t>
            </a:r>
            <a:r>
              <a:rPr lang="en-US" dirty="0" smtClean="0"/>
              <a:t>60n/1u/50)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3335" y="2125266"/>
            <a:ext cx="415732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0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 </a:t>
            </a:r>
            <a:r>
              <a:rPr lang="en-US" dirty="0" smtClean="0"/>
              <a:t>2Rg*2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2310" y="2125266"/>
            <a:ext cx="407937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8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4653" y="2125266"/>
            <a:ext cx="413469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5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037" y="2125266"/>
            <a:ext cx="417392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</a:t>
            </a:r>
            <a:r>
              <a:rPr lang="en-US" dirty="0" smtClean="0"/>
              <a:t>60n/1u/50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31.24 mA</a:t>
            </a:r>
          </a:p>
          <a:p>
            <a:r>
              <a:rPr lang="en-US" dirty="0" smtClean="0"/>
              <a:t>C + CC with model : Id = 30.35 mA</a:t>
            </a:r>
          </a:p>
          <a:p>
            <a:r>
              <a:rPr lang="en-US" dirty="0" smtClean="0"/>
              <a:t>model : Id = 30.35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55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(60n/5u/10) </a:t>
            </a:r>
            <a:r>
              <a:rPr lang="en-US" dirty="0" smtClean="0"/>
              <a:t>2Rg*3.2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059" y="2125266"/>
            <a:ext cx="417588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18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(60n/5u/10</a:t>
            </a:r>
            <a:r>
              <a:rPr lang="en-US" dirty="0" smtClean="0"/>
              <a:t>) 2Rg*2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304" y="2125266"/>
            <a:ext cx="411939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87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(60n/5u/10</a:t>
            </a:r>
            <a:r>
              <a:rPr lang="en-US" dirty="0" smtClean="0"/>
              <a:t>) 2Rg*3.2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2548" y="2125266"/>
            <a:ext cx="419890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60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(60n/5u/10</a:t>
            </a:r>
            <a:r>
              <a:rPr lang="en-US" dirty="0" smtClean="0"/>
              <a:t>) 2Rg*2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2384" y="2125266"/>
            <a:ext cx="415923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67328" cy="4525963"/>
          </a:xfrm>
        </p:spPr>
        <p:txBody>
          <a:bodyPr/>
          <a:lstStyle/>
          <a:p>
            <a:r>
              <a:rPr lang="en-US" dirty="0" smtClean="0"/>
              <a:t>Add model file in ADE model libraries:</a:t>
            </a:r>
          </a:p>
          <a:p>
            <a:pPr marL="0" indent="0">
              <a:buNone/>
            </a:pPr>
            <a:r>
              <a:rPr lang="en-US" altLang="zh-TW" sz="2400" b="1" dirty="0" smtClean="0"/>
              <a:t>    /</a:t>
            </a:r>
            <a:r>
              <a:rPr lang="en-US" altLang="zh-TW" sz="2400" b="1" dirty="0" smtClean="0"/>
              <a:t>home/</a:t>
            </a:r>
            <a:r>
              <a:rPr lang="en-US" altLang="zh-TW" sz="2400" b="1" dirty="0" err="1" smtClean="0"/>
              <a:t>liangkyle</a:t>
            </a:r>
            <a:r>
              <a:rPr lang="en-US" altLang="zh-TW" sz="2400" b="1" dirty="0" smtClean="0"/>
              <a:t>/OA65/Codes/</a:t>
            </a:r>
            <a:r>
              <a:rPr lang="en-US" altLang="zh-TW" sz="2400" b="1" dirty="0" err="1" smtClean="0"/>
              <a:t>MOS_model_scs</a:t>
            </a:r>
            <a:r>
              <a:rPr lang="en-US" altLang="zh-TW" sz="2400" b="1" dirty="0" smtClean="0"/>
              <a:t>/</a:t>
            </a:r>
            <a:r>
              <a:rPr lang="en-US" altLang="zh-TW" sz="2400" b="1" dirty="0" err="1" smtClean="0"/>
              <a:t>DeviceName</a:t>
            </a:r>
            <a:r>
              <a:rPr lang="en-US" altLang="zh-TW" sz="2400" b="1" dirty="0" err="1" smtClean="0"/>
              <a:t>.scs</a:t>
            </a:r>
            <a:endParaRPr lang="en-US" altLang="zh-TW" sz="2400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12976"/>
            <a:ext cx="6624736" cy="24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(60n/5u/10)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7979" y="2125266"/>
            <a:ext cx="408804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09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(60n/5u/10)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2518" y="2125266"/>
            <a:ext cx="417896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</a:t>
            </a:r>
            <a:r>
              <a:rPr lang="en-US" dirty="0" smtClean="0"/>
              <a:t>60n/5u/10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30.07 mA</a:t>
            </a:r>
          </a:p>
          <a:p>
            <a:r>
              <a:rPr lang="en-US" dirty="0" smtClean="0"/>
              <a:t>C + CC with model : Id = 29.71 mA</a:t>
            </a:r>
          </a:p>
          <a:p>
            <a:r>
              <a:rPr lang="en-US" dirty="0" smtClean="0"/>
              <a:t>model : Id = 30.07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(60n/2u/20)2Rg*3.2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6983" y="2125266"/>
            <a:ext cx="417003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</a:t>
            </a:r>
            <a:r>
              <a:rPr lang="en-US" dirty="0" smtClean="0"/>
              <a:t>60n/2u/20)2Rg*2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035" y="2125266"/>
            <a:ext cx="418792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6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(60n/2u/20</a:t>
            </a:r>
            <a:r>
              <a:rPr lang="en-US" dirty="0" smtClean="0"/>
              <a:t>) 2Rg*3.2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4653" y="2125266"/>
            <a:ext cx="413469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9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(60n/2u/20</a:t>
            </a:r>
            <a:r>
              <a:rPr lang="en-US" dirty="0" smtClean="0"/>
              <a:t>) 2Rg*2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977" y="2125266"/>
            <a:ext cx="413004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69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(60n/2u/20)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124" y="2125266"/>
            <a:ext cx="413975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3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(60n/2u/20)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0501" y="2125266"/>
            <a:ext cx="420299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998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</a:t>
            </a:r>
            <a:r>
              <a:rPr lang="en-US" dirty="0" smtClean="0"/>
              <a:t>60n/2u/20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25.15 mA</a:t>
            </a:r>
          </a:p>
          <a:p>
            <a:r>
              <a:rPr lang="en-US" dirty="0" smtClean="0"/>
              <a:t>C + CC with model : Id = 24.44 mA</a:t>
            </a:r>
          </a:p>
          <a:p>
            <a:r>
              <a:rPr lang="en-US" dirty="0" smtClean="0"/>
              <a:t>model : Id = 24.44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Post-simulation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custom layout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276872"/>
            <a:ext cx="5760640" cy="43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(60n/5u/50) </a:t>
            </a:r>
            <a:r>
              <a:rPr lang="en-US" dirty="0" smtClean="0"/>
              <a:t>2Rg*3.2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8542" y="2125266"/>
            <a:ext cx="420691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4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(60n/5u/50) </a:t>
            </a:r>
            <a:r>
              <a:rPr lang="en-US" dirty="0" smtClean="0"/>
              <a:t>2Rg*2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3894" y="2125266"/>
            <a:ext cx="423621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37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(60n/5u/50</a:t>
            </a:r>
            <a:r>
              <a:rPr lang="en-US" dirty="0" smtClean="0"/>
              <a:t>) </a:t>
            </a:r>
            <a:r>
              <a:rPr lang="en-US" dirty="0"/>
              <a:t>2Rg*3.2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327" y="2125266"/>
            <a:ext cx="414534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MOS_SGDGS_CS @ (60n/5u/50) </a:t>
            </a:r>
            <a:r>
              <a:rPr lang="en-US" dirty="0" smtClean="0"/>
              <a:t>2Rg*2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3630" y="2125266"/>
            <a:ext cx="409673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8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(60n/5u/50)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991" y="2125266"/>
            <a:ext cx="418201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461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(60n/5u/50)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7512" y="2125266"/>
            <a:ext cx="418897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83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MOS_SGDGS_CS @ (60n/5u/50)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142.2 mA</a:t>
            </a:r>
          </a:p>
          <a:p>
            <a:r>
              <a:rPr lang="en-US" dirty="0" smtClean="0"/>
              <a:t>C + CC with model : Id = 137.8 mA</a:t>
            </a:r>
          </a:p>
          <a:p>
            <a:r>
              <a:rPr lang="en-US" dirty="0" smtClean="0"/>
              <a:t>model : Id = 137.8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Comparison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THz_NMOS_CS</a:t>
            </a:r>
          </a:p>
          <a:p>
            <a:r>
              <a:rPr lang="en-US" altLang="zh-TW" dirty="0" smtClean="0"/>
              <a:t>Analog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MOS_BGDSGB_CG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MOS_SGDGS_CS</a:t>
            </a:r>
          </a:p>
          <a:p>
            <a:pPr lvl="1"/>
            <a:r>
              <a:rPr lang="en-US" altLang="zh-TW" dirty="0" smtClean="0"/>
              <a:t>MOS_BSGGDB_Gilbert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 MOS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PowerM_CSAr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PowerM_CCAr_longL</a:t>
            </a: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53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(60n/1u/20)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3877" y="2125266"/>
            <a:ext cx="4236244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(60n/1u/20)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3877" y="2125266"/>
            <a:ext cx="4236244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en-US" dirty="0" smtClean="0"/>
              <a:t>Use LVS rule file:</a:t>
            </a:r>
          </a:p>
          <a:p>
            <a:pPr marL="0" indent="0">
              <a:buNone/>
            </a:pPr>
            <a:r>
              <a:rPr lang="en-US" altLang="zh-TW" b="1" dirty="0" smtClean="0"/>
              <a:t> /home/PDKs/OA65/</a:t>
            </a:r>
            <a:r>
              <a:rPr lang="en-US" altLang="zh-TW" b="1" dirty="0" err="1" smtClean="0"/>
              <a:t>Calibre</a:t>
            </a:r>
            <a:r>
              <a:rPr lang="en-US" altLang="zh-TW" b="1" dirty="0" smtClean="0"/>
              <a:t>/</a:t>
            </a:r>
            <a:r>
              <a:rPr lang="en-US" altLang="zh-TW" b="1" dirty="0" err="1" smtClean="0"/>
              <a:t>lvs</a:t>
            </a:r>
            <a:r>
              <a:rPr lang="en-US" altLang="zh-TW" b="1" dirty="0" smtClean="0"/>
              <a:t>/</a:t>
            </a:r>
            <a:r>
              <a:rPr lang="en-US" altLang="zh-TW" b="1" dirty="0" err="1" smtClean="0"/>
              <a:t>rfvlsi_debug.lvs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26" y="2996952"/>
            <a:ext cx="4427747" cy="3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(60n/1u/20)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6733" y="2125267"/>
            <a:ext cx="4250531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(60n/1u/20)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9589" y="2125266"/>
            <a:ext cx="4264819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6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(60n/1u/20)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12.32 mA</a:t>
            </a:r>
          </a:p>
          <a:p>
            <a:r>
              <a:rPr lang="en-US" dirty="0" smtClean="0"/>
              <a:t>C + CC with model : Id = 12.24 mA</a:t>
            </a:r>
          </a:p>
          <a:p>
            <a:r>
              <a:rPr lang="en-US" dirty="0" smtClean="0"/>
              <a:t>model : Id = 12.24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1429" y="2125266"/>
            <a:ext cx="416114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04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497" y="2125266"/>
            <a:ext cx="417700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58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 </a:t>
            </a:r>
            <a:r>
              <a:rPr lang="en-US" dirty="0" err="1" smtClean="0"/>
              <a:t>Rg</a:t>
            </a:r>
            <a:r>
              <a:rPr lang="en-US" dirty="0" smtClean="0"/>
              <a:t>*3.2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1938" y="2060734"/>
            <a:ext cx="410012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1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 </a:t>
            </a:r>
            <a:r>
              <a:rPr lang="en-US" dirty="0" err="1" smtClean="0"/>
              <a:t>Rg</a:t>
            </a:r>
            <a:r>
              <a:rPr lang="en-US" dirty="0" smtClean="0"/>
              <a:t>*2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3728" y="2125266"/>
            <a:ext cx="413654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S21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5224" y="2125266"/>
            <a:ext cx="415355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95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433" y="5388770"/>
            <a:ext cx="9031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S22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034" y="2125266"/>
            <a:ext cx="418792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37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MOS_BSGGDB_Gilbert @ (60n/1u/50)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+ C + CC : Id = 27.7 mA</a:t>
            </a:r>
          </a:p>
          <a:p>
            <a:r>
              <a:rPr lang="en-US" dirty="0" smtClean="0"/>
              <a:t>C + CC with model : Id = 26.63 mA</a:t>
            </a:r>
          </a:p>
          <a:p>
            <a:r>
              <a:rPr lang="en-US" dirty="0" smtClean="0"/>
              <a:t>model : Id = 26.63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6239</TotalTime>
  <Words>1539</Words>
  <Application>Microsoft Office PowerPoint</Application>
  <PresentationFormat>On-screen Show (4:3)</PresentationFormat>
  <Paragraphs>526</Paragraphs>
  <Slides>147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新細明體</vt:lpstr>
      <vt:lpstr>Arial</vt:lpstr>
      <vt:lpstr>Calibri</vt:lpstr>
      <vt:lpstr>Office 佈景主題</vt:lpstr>
      <vt:lpstr>Device Model User Guide</vt:lpstr>
      <vt:lpstr>Contents</vt:lpstr>
      <vt:lpstr>Device Types</vt:lpstr>
      <vt:lpstr>Pre-simulation</vt:lpstr>
      <vt:lpstr>PowerPoint Presentation</vt:lpstr>
      <vt:lpstr>PowerPoint Presentation</vt:lpstr>
      <vt:lpstr>PowerPoint Presentation</vt:lpstr>
      <vt:lpstr>Post-simulation</vt:lpstr>
      <vt:lpstr>PowerPoint Presentation</vt:lpstr>
      <vt:lpstr>PowerPoint Presentation</vt:lpstr>
      <vt:lpstr>PowerPoint Presentation</vt:lpstr>
      <vt:lpstr>PowerPoint Presentation</vt:lpstr>
      <vt:lpstr>Model Comparison Result</vt:lpstr>
      <vt:lpstr>S11 (wr400n_nr12)</vt:lpstr>
      <vt:lpstr>S12 (wr400n_nr12)</vt:lpstr>
      <vt:lpstr>S21 (wr400n_nr12)</vt:lpstr>
      <vt:lpstr>S22 (wr400n_nr12)</vt:lpstr>
      <vt:lpstr>fmax wr400n_nr12</vt:lpstr>
      <vt:lpstr>Model Comparison Result</vt:lpstr>
      <vt:lpstr>MOS_BGDSGB_CG @ (60n/1u/20)</vt:lpstr>
      <vt:lpstr>MOS_BGDSGB_CG @ (60n/1u/20)</vt:lpstr>
      <vt:lpstr>MOS_BGDSGB_CG @ (60n/1u/20) </vt:lpstr>
      <vt:lpstr>MOS_BGDSGB_CG @ (60n/1u/20) </vt:lpstr>
      <vt:lpstr>MOS_BGDSGB_CG @ (60n/1u/20) </vt:lpstr>
      <vt:lpstr>MOS_BGDSGB_CG @ (60n/1u/50) 2Rg*3.2 </vt:lpstr>
      <vt:lpstr>MOS_BGDSGB_CG @ (60n/1u/50) 2Rg*2 </vt:lpstr>
      <vt:lpstr>MOS_BGDSGB_CG @ (60n/1u/50) 2Rg*3.2</vt:lpstr>
      <vt:lpstr>MOS_BGDSGB_CG @ (60n/1u/50) 2Rg*2 </vt:lpstr>
      <vt:lpstr>MOS_BGDSGB_CG @ (60n/1u/50) </vt:lpstr>
      <vt:lpstr>MOS_BGDSGB_CG @ (60n/1u/50) </vt:lpstr>
      <vt:lpstr>MOS_BGDSGB_CG @ (60n/1u/50) </vt:lpstr>
      <vt:lpstr>MOS_BGDSGB_CG @ (60n/2u/10) 2Rg*3.2</vt:lpstr>
      <vt:lpstr>MOS_BGDSGB_CG @ (60n/2u/10) 2Rg*2</vt:lpstr>
      <vt:lpstr>MOS_BGDSGB_CG @ (60n/2u/10) 2Rg*3.2</vt:lpstr>
      <vt:lpstr>MOS_BGDSGB_CG @ (60n/2u/10) 2Rg*2</vt:lpstr>
      <vt:lpstr>MOS_BGDSGB_CG @ (60n/2u/10)</vt:lpstr>
      <vt:lpstr>MOS_BGDSGB_CG @ (60n/2u/10)</vt:lpstr>
      <vt:lpstr>MOS_BGDSGB_CG @ (60n/2u/10)</vt:lpstr>
      <vt:lpstr>MOS_BGDSGB_CG @ (60n/1.5u/20) 2Rg*3.2</vt:lpstr>
      <vt:lpstr>MOS_BGDSGB_CG @ (60n/1.5u/20) 2Rg*2</vt:lpstr>
      <vt:lpstr>MOS_BGDSGB_CG @ (60n/1.5u/20) 2Rg*3.2</vt:lpstr>
      <vt:lpstr>MOS_BGDSGB_CG @ (60n/1.5u/20) 2Rg*2</vt:lpstr>
      <vt:lpstr>MOS_BGDSGB_CG @ (60n/1.5u/20)</vt:lpstr>
      <vt:lpstr>MOS_BGDSGB_CG @ (60n/1.5u/20) 2Rg*3.2</vt:lpstr>
      <vt:lpstr>MOS_BGDSGB_CG @ (60n/1.5u/20)</vt:lpstr>
      <vt:lpstr>MOS_BGDSGB_CG @ (60n/2u/50) 2Rg*3.2</vt:lpstr>
      <vt:lpstr>MOS_BGDSGB_CG @ (60n/2u/50) 2Rg*2</vt:lpstr>
      <vt:lpstr>MOS_BGDSGB_CG @ (60n/2u/50) 2Rg*3.2</vt:lpstr>
      <vt:lpstr>MOS_BGDSGB_CG @ (60n/2u/50) 2Rg*2</vt:lpstr>
      <vt:lpstr>MOS_BGDSGB_CG @ (60n/2u/50)</vt:lpstr>
      <vt:lpstr>MOS_BGDSGB_CG @ (60n/2u/50)</vt:lpstr>
      <vt:lpstr>MOS_BGDSGB_CG @ (60n/2u/50)</vt:lpstr>
      <vt:lpstr>Model Comparison Result</vt:lpstr>
      <vt:lpstr>MOS_SGDGS_CS @ (60n/1u/20)</vt:lpstr>
      <vt:lpstr>MOS_SGDGS_CS @ (60n/1u/20) </vt:lpstr>
      <vt:lpstr>MOS_SGDGS_CS @ (60n/1u/20) </vt:lpstr>
      <vt:lpstr>MOS_SGDGS_CS @ (60n/1u/20) </vt:lpstr>
      <vt:lpstr>MOS_SGDGS_CS @ (60n/1u/20) </vt:lpstr>
      <vt:lpstr>MOS_SGDGS_CS @ (60n/1u/50) 2Rg*3.2 </vt:lpstr>
      <vt:lpstr>MOS_SGDGS_CS @ (60n/1u/50) 2Rg*2 </vt:lpstr>
      <vt:lpstr>MOS_SGDGS_CS @ (60n/1u/50) 2Rg*3.2</vt:lpstr>
      <vt:lpstr>MOS_SGDGS_CS @ (60n/1u/50) 2Rg*2 </vt:lpstr>
      <vt:lpstr>MOS_SGDGS_CS @ (60n/1u/50)</vt:lpstr>
      <vt:lpstr>MOS_SGDGS_CS @ (60n/1u/50)</vt:lpstr>
      <vt:lpstr>MOS_SGDGS_CS @ (60n/1u/50)</vt:lpstr>
      <vt:lpstr>MOS_SGDGS_CS @ (60n/5u/10) 2Rg*3.2 </vt:lpstr>
      <vt:lpstr>MOS_SGDGS_CS @ (60n/5u/10) 2Rg*2 </vt:lpstr>
      <vt:lpstr>MOS_SGDGS_CS @ (60n/5u/10) 2Rg*3.2</vt:lpstr>
      <vt:lpstr>MOS_SGDGS_CS @ (60n/5u/10) 2Rg*2 </vt:lpstr>
      <vt:lpstr>MOS_SGDGS_CS @ (60n/5u/10)</vt:lpstr>
      <vt:lpstr>MOS_SGDGS_CS @ (60n/5u/10)</vt:lpstr>
      <vt:lpstr>MOS_SGDGS_CS @ (60n/5u/10)</vt:lpstr>
      <vt:lpstr>MOS_SGDGS_CS @ (60n/2u/20)2Rg*3.2 </vt:lpstr>
      <vt:lpstr>MOS_SGDGS_CS @ (60n/2u/20)2Rg*2 </vt:lpstr>
      <vt:lpstr>MOS_SGDGS_CS @ (60n/2u/20) 2Rg*3.2</vt:lpstr>
      <vt:lpstr>MOS_SGDGS_CS @ (60n/2u/20) 2Rg*2</vt:lpstr>
      <vt:lpstr>MOS_SGDGS_CS @ (60n/2u/20)</vt:lpstr>
      <vt:lpstr>MOS_SGDGS_CS @ (60n/2u/20)</vt:lpstr>
      <vt:lpstr>MOS_SGDGS_CS @ (60n/2u/20)</vt:lpstr>
      <vt:lpstr>MOS_SGDGS_CS @ (60n/5u/50) 2Rg*3.2 </vt:lpstr>
      <vt:lpstr>MOS_SGDGS_CS @ (60n/5u/50) 2Rg*2 </vt:lpstr>
      <vt:lpstr>MOS_SGDGS_CS @ (60n/5u/50) 2Rg*3.2</vt:lpstr>
      <vt:lpstr>MOS_SGDGS_CS @ (60n/5u/50) 2Rg*2 </vt:lpstr>
      <vt:lpstr>MOS_SGDGS_CS @ (60n/5u/50)</vt:lpstr>
      <vt:lpstr>MOS_SGDGS_CS @ (60n/5u/50)</vt:lpstr>
      <vt:lpstr>MOS_SGDGS_CS @ (60n/5u/50)</vt:lpstr>
      <vt:lpstr>Model Comparison Result</vt:lpstr>
      <vt:lpstr>MOS_BSGGDB_Gilbert @ (60n/1u/20) </vt:lpstr>
      <vt:lpstr>MOS_BSGGDB_Gilbert @ (60n/1u/20) </vt:lpstr>
      <vt:lpstr>MOS_BSGGDB_Gilbert @ (60n/1u/20) </vt:lpstr>
      <vt:lpstr>MOS_BSGGDB_Gilbert @ (60n/1u/20) </vt:lpstr>
      <vt:lpstr>MOS_BSGGDB_Gilbert @ (60n/1u/20) </vt:lpstr>
      <vt:lpstr>MOS_BSGGDB_Gilbert @ (60n/1u/50) Rg*3.2</vt:lpstr>
      <vt:lpstr>MOS_BSGGDB_Gilbert @ (60n/1u/50) Rg*2</vt:lpstr>
      <vt:lpstr>MOS_BSGGDB_Gilbert @ (60n/1u/50) Rg*3.2</vt:lpstr>
      <vt:lpstr>MOS_BSGGDB_Gilbert @ (60n/1u/50) Rg*2</vt:lpstr>
      <vt:lpstr>MOS_BSGGDB_Gilbert @ (60n/1u/50)</vt:lpstr>
      <vt:lpstr>MOS_BSGGDB_Gilbert @ (60n/1u/50)</vt:lpstr>
      <vt:lpstr>MOS_BSGGDB_Gilbert @ (60n/1u/50)</vt:lpstr>
      <vt:lpstr>MOS_BSGGDB_Gilbert @ (60n/5u/10) Rg*3.2</vt:lpstr>
      <vt:lpstr>MOS_BSGGDB_Gilbert @ (60n/5u/10) Rg*2</vt:lpstr>
      <vt:lpstr>MOS_BSGGDB_Gilbert @ (60n/5u/10) Rg*3.2</vt:lpstr>
      <vt:lpstr>MOS_BSGGDB_Gilbert @ (60n/5u/10) Rg*2</vt:lpstr>
      <vt:lpstr>MOS_BSGGDB_Gilbert @ (60n/5u/10)</vt:lpstr>
      <vt:lpstr>MOS_BSGGDB_Gilbert @ (60n/5u/10)</vt:lpstr>
      <vt:lpstr>MOS_BSGGDB_Gilbert @ (60n/5u/10)</vt:lpstr>
      <vt:lpstr>MOS_BSGGDB_Gilbert @ (60n/2u/20) Rg*3.2</vt:lpstr>
      <vt:lpstr>MOS_BSGGDB_Gilbert @ (60n/2u/20) Rg*2</vt:lpstr>
      <vt:lpstr>MOS_BSGGDB_Gilbert @ (60n/2u/20) Rg*3.2</vt:lpstr>
      <vt:lpstr>MOS_BSGGDB_Gilbert @ (60n/2u/20) Rg*2</vt:lpstr>
      <vt:lpstr>MOS_BSGGDB_Gilbert @ (60n/2u/20)</vt:lpstr>
      <vt:lpstr>MOS_BSGGDB_Gilbert @ (60n/2u/20)</vt:lpstr>
      <vt:lpstr>MOS_BSGGDB_Gilbert @ (60n/2u/20)</vt:lpstr>
      <vt:lpstr>MOS_BSGGDB_Gilbert @ (60n/5u/50) Rg*3.2</vt:lpstr>
      <vt:lpstr>MOS_BSGGDB_Gilbert @ (60n/5u/50) Rg*2</vt:lpstr>
      <vt:lpstr>MOS_BSGGDB_Gilbert @ (60n/5u/50) Rg*3.2</vt:lpstr>
      <vt:lpstr>MOS_BSGGDB_Gilbert @ (60n/5u/50) Rg*2</vt:lpstr>
      <vt:lpstr>MOS_BSGGDB_Gilbert @ (60n/5u/50)</vt:lpstr>
      <vt:lpstr>MOS_BSGGDB_Gilbert @ (60n/5u/50)</vt:lpstr>
      <vt:lpstr>MOS_BSGGDB_Gilbert @ (60n/5u/50)</vt:lpstr>
      <vt:lpstr>Model Comparison Result</vt:lpstr>
      <vt:lpstr>S11(wr1.5u_nr100)</vt:lpstr>
      <vt:lpstr>S12(wr1.5u_nr100)</vt:lpstr>
      <vt:lpstr>S21(wr1.5u_nr100)</vt:lpstr>
      <vt:lpstr>S22(wr1.5u_nr100)</vt:lpstr>
      <vt:lpstr>(wr1.5u_nr100)</vt:lpstr>
      <vt:lpstr>S11(wr1u_nr10)</vt:lpstr>
      <vt:lpstr>S12(wr1u_nr10)</vt:lpstr>
      <vt:lpstr>S21(wr1u_nr10)</vt:lpstr>
      <vt:lpstr>S22(wr1u_nr10)</vt:lpstr>
      <vt:lpstr>(wr1u_nr10)</vt:lpstr>
      <vt:lpstr>S11(wr1.5u_nr50/M4)</vt:lpstr>
      <vt:lpstr>S12(wr1.5u_nr50/M4)</vt:lpstr>
      <vt:lpstr>S21(wr1.5u_nr50/m4)</vt:lpstr>
      <vt:lpstr>S22(wr1.5u_nr50/M4)</vt:lpstr>
      <vt:lpstr>(wr1.5u_nr50/M4)</vt:lpstr>
      <vt:lpstr>Model Comparison Result</vt:lpstr>
      <vt:lpstr>S11(wr3.2u_wrby1.52u_nr100)</vt:lpstr>
      <vt:lpstr>S12(wr3.2u_wrby1.52u_nr100)</vt:lpstr>
      <vt:lpstr>S21(wr3.2u_wrby1.52u_nr100)</vt:lpstr>
      <vt:lpstr>S22(wr3.2u_wrby1.52u_nr100)</vt:lpstr>
      <vt:lpstr>(wr3.2u_wrby1.52u_nr100)</vt:lpstr>
      <vt:lpstr>S11(wr3.2u_wrby1.52u_nr32/M4)</vt:lpstr>
      <vt:lpstr>S12(wr3.2u_wrby1.52u_nr32/M4)</vt:lpstr>
      <vt:lpstr>S21(wr3.2u_wrby1.52u_nr32/M4)</vt:lpstr>
      <vt:lpstr>S22(wr3.2u_wrby1.52u_nr32/M4)</vt:lpstr>
      <vt:lpstr>(wr3.2u_wrby1.52u_nr32/M4)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Model User Guide</dc:title>
  <dc:creator>kyleliang</dc:creator>
  <cp:lastModifiedBy>eyeuan</cp:lastModifiedBy>
  <cp:revision>190</cp:revision>
  <dcterms:created xsi:type="dcterms:W3CDTF">2013-05-06T15:07:20Z</dcterms:created>
  <dcterms:modified xsi:type="dcterms:W3CDTF">2013-05-14T14:40:31Z</dcterms:modified>
</cp:coreProperties>
</file>